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2" d="100"/>
          <a:sy n="82" d="100"/>
        </p:scale>
        <p:origin x="-804" y="1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F8561D-A08C-4565-A204-060F92242BFF}" type="datetimeFigureOut">
              <a:rPr lang="en-US" smtClean="0"/>
              <a:pPr/>
              <a:t>05/12/2012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FAB44A-6C1A-4EAA-BE84-7EE5D932488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F8561D-A08C-4565-A204-060F92242BFF}" type="datetimeFigureOut">
              <a:rPr lang="en-US" smtClean="0"/>
              <a:pPr/>
              <a:t>05/12/2012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FAB44A-6C1A-4EAA-BE84-7EE5D932488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F8561D-A08C-4565-A204-060F92242BFF}" type="datetimeFigureOut">
              <a:rPr lang="en-US" smtClean="0"/>
              <a:pPr/>
              <a:t>05/12/2012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FAB44A-6C1A-4EAA-BE84-7EE5D932488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F8561D-A08C-4565-A204-060F92242BFF}" type="datetimeFigureOut">
              <a:rPr lang="en-US" smtClean="0"/>
              <a:pPr/>
              <a:t>05/12/2012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FAB44A-6C1A-4EAA-BE84-7EE5D932488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F8561D-A08C-4565-A204-060F92242BFF}" type="datetimeFigureOut">
              <a:rPr lang="en-US" smtClean="0"/>
              <a:pPr/>
              <a:t>05/12/2012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FAB44A-6C1A-4EAA-BE84-7EE5D932488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F8561D-A08C-4565-A204-060F92242BFF}" type="datetimeFigureOut">
              <a:rPr lang="en-US" smtClean="0"/>
              <a:pPr/>
              <a:t>05/12/2012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FAB44A-6C1A-4EAA-BE84-7EE5D932488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F8561D-A08C-4565-A204-060F92242BFF}" type="datetimeFigureOut">
              <a:rPr lang="en-US" smtClean="0"/>
              <a:pPr/>
              <a:t>05/12/2012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FAB44A-6C1A-4EAA-BE84-7EE5D932488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F8561D-A08C-4565-A204-060F92242BFF}" type="datetimeFigureOut">
              <a:rPr lang="en-US" smtClean="0"/>
              <a:pPr/>
              <a:t>05/12/2012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FAB44A-6C1A-4EAA-BE84-7EE5D932488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F8561D-A08C-4565-A204-060F92242BFF}" type="datetimeFigureOut">
              <a:rPr lang="en-US" smtClean="0"/>
              <a:pPr/>
              <a:t>05/12/2012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FAB44A-6C1A-4EAA-BE84-7EE5D932488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F8561D-A08C-4565-A204-060F92242BFF}" type="datetimeFigureOut">
              <a:rPr lang="en-US" smtClean="0"/>
              <a:pPr/>
              <a:t>05/12/2012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FAB44A-6C1A-4EAA-BE84-7EE5D932488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F8561D-A08C-4565-A204-060F92242BFF}" type="datetimeFigureOut">
              <a:rPr lang="en-US" smtClean="0"/>
              <a:pPr/>
              <a:t>05/12/2012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FAB44A-6C1A-4EAA-BE84-7EE5D932488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F8561D-A08C-4565-A204-060F92242BFF}" type="datetimeFigureOut">
              <a:rPr lang="en-US" smtClean="0"/>
              <a:pPr/>
              <a:t>05/12/2012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FAB44A-6C1A-4EAA-BE84-7EE5D932488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Academic Wordlist 4</a:t>
            </a:r>
            <a:endParaRPr lang="en-US"/>
          </a:p>
        </p:txBody>
      </p:sp>
      <p:pic>
        <p:nvPicPr>
          <p:cNvPr id="7" name="Content Placeholder 6" descr="academic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295400" y="1295400"/>
            <a:ext cx="6248400" cy="4724400"/>
          </a:xfr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latin typeface="Verdana" pitchFamily="34" charset="0"/>
                <a:ea typeface="Verdana" pitchFamily="34" charset="0"/>
                <a:cs typeface="Verdana" pitchFamily="34" charset="0"/>
              </a:rPr>
              <a:t>What is the antonym?</a:t>
            </a:r>
            <a:endParaRPr lang="en-US"/>
          </a:p>
        </p:txBody>
      </p:sp>
      <p:pic>
        <p:nvPicPr>
          <p:cNvPr id="5" name="Content Placeholder 4" descr="opposites.pn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1634752"/>
            <a:ext cx="4038600" cy="4456859"/>
          </a:xfrm>
        </p:spPr>
      </p:pic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None/>
            </a:pPr>
            <a:r>
              <a:rPr lang="en-US" sz="4000" smtClean="0"/>
              <a:t>9</a:t>
            </a:r>
            <a:r>
              <a:rPr lang="en-US" sz="4000" smtClean="0">
                <a:latin typeface="Verdana" pitchFamily="34" charset="0"/>
                <a:ea typeface="Verdana" pitchFamily="34" charset="0"/>
                <a:cs typeface="Verdana" pitchFamily="34" charset="0"/>
              </a:rPr>
              <a:t>. </a:t>
            </a:r>
            <a:r>
              <a:rPr lang="en-US" sz="3600" smtClean="0">
                <a:latin typeface="Verdana" pitchFamily="34" charset="0"/>
                <a:ea typeface="Verdana" pitchFamily="34" charset="0"/>
                <a:cs typeface="Verdana" pitchFamily="34" charset="0"/>
              </a:rPr>
              <a:t>The opposite of complex and complicated is </a:t>
            </a:r>
          </a:p>
          <a:p>
            <a:pPr>
              <a:buNone/>
            </a:pPr>
            <a:endParaRPr lang="en-US" sz="360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None/>
            </a:pPr>
            <a:r>
              <a:rPr lang="en-US" sz="3600" b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simple. </a:t>
            </a:r>
            <a:endParaRPr lang="en-US" sz="3600" b="1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What is the verb?</a:t>
            </a:r>
            <a:endParaRPr lang="en-US"/>
          </a:p>
        </p:txBody>
      </p:sp>
      <p:pic>
        <p:nvPicPr>
          <p:cNvPr id="6" name="Content Placeholder 5" descr="contract.pn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571500" y="1676400"/>
            <a:ext cx="3810000" cy="4419599"/>
          </a:xfrm>
        </p:spPr>
      </p:pic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4000" smtClean="0">
                <a:latin typeface="Verdana" pitchFamily="34" charset="0"/>
                <a:ea typeface="Verdana" pitchFamily="34" charset="0"/>
                <a:cs typeface="Verdana" pitchFamily="34" charset="0"/>
              </a:rPr>
              <a:t>10. To become smaller is to</a:t>
            </a:r>
          </a:p>
          <a:p>
            <a:pPr>
              <a:buNone/>
            </a:pPr>
            <a:endParaRPr lang="en-US" sz="400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None/>
            </a:pPr>
            <a:r>
              <a:rPr lang="en-US" sz="4000" smtClean="0">
                <a:latin typeface="Verdana" pitchFamily="34" charset="0"/>
                <a:ea typeface="Verdana" pitchFamily="34" charset="0"/>
                <a:cs typeface="Verdana" pitchFamily="34" charset="0"/>
              </a:rPr>
              <a:t>        </a:t>
            </a:r>
            <a:r>
              <a:rPr lang="en-US" sz="4800" smtClean="0">
                <a:latin typeface="Verdana" pitchFamily="34" charset="0"/>
                <a:ea typeface="Verdana" pitchFamily="34" charset="0"/>
                <a:cs typeface="Verdana" pitchFamily="34" charset="0"/>
              </a:rPr>
              <a:t> ◦</a:t>
            </a:r>
          </a:p>
          <a:p>
            <a:pPr>
              <a:buNone/>
            </a:pPr>
            <a:r>
              <a:rPr lang="en-US" sz="4000" b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contract</a:t>
            </a:r>
            <a:r>
              <a:rPr lang="en-US" sz="4000" smtClean="0">
                <a:latin typeface="Verdana" pitchFamily="34" charset="0"/>
                <a:ea typeface="Verdana" pitchFamily="34" charset="0"/>
                <a:cs typeface="Verdana" pitchFamily="34" charset="0"/>
              </a:rPr>
              <a:t>.</a:t>
            </a:r>
            <a:endParaRPr lang="en-US" sz="400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3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3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latin typeface="Verdana" pitchFamily="34" charset="0"/>
                <a:ea typeface="Verdana" pitchFamily="34" charset="0"/>
                <a:cs typeface="Verdana" pitchFamily="34" charset="0"/>
              </a:rPr>
              <a:t>What is the adjective?</a:t>
            </a:r>
            <a:endParaRPr lang="en-US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5" name="Content Placeholder 4" descr="important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381000" y="1676400"/>
            <a:ext cx="4114800" cy="4419600"/>
          </a:xfrm>
        </p:spPr>
      </p:pic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pPr marL="514350" indent="-514350">
              <a:buAutoNum type="arabicPeriod" startAt="11"/>
            </a:pPr>
            <a:r>
              <a:rPr lang="en-US" sz="3600" smtClean="0">
                <a:latin typeface="Verdana" pitchFamily="34" charset="0"/>
                <a:ea typeface="Verdana" pitchFamily="34" charset="0"/>
                <a:cs typeface="Verdana" pitchFamily="34" charset="0"/>
              </a:rPr>
              <a:t> An adjective which means </a:t>
            </a:r>
            <a:r>
              <a:rPr lang="en-US" sz="3600" u="sng" smtClean="0">
                <a:latin typeface="Verdana" pitchFamily="34" charset="0"/>
                <a:ea typeface="Verdana" pitchFamily="34" charset="0"/>
                <a:cs typeface="Verdana" pitchFamily="34" charset="0"/>
              </a:rPr>
              <a:t>extremely important and necessary</a:t>
            </a:r>
            <a:r>
              <a:rPr lang="en-US" sz="3600" smtClean="0">
                <a:latin typeface="Verdana" pitchFamily="34" charset="0"/>
                <a:ea typeface="Verdana" pitchFamily="34" charset="0"/>
                <a:cs typeface="Verdana" pitchFamily="34" charset="0"/>
              </a:rPr>
              <a:t>  is</a:t>
            </a:r>
          </a:p>
          <a:p>
            <a:pPr marL="514350" indent="-514350">
              <a:buNone/>
            </a:pPr>
            <a:endParaRPr lang="en-US" sz="360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514350" indent="-514350">
              <a:buNone/>
            </a:pPr>
            <a:r>
              <a:rPr lang="en-US" sz="3600" b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vital.</a:t>
            </a:r>
          </a:p>
          <a:p>
            <a:pPr>
              <a:buNone/>
            </a:pPr>
            <a:r>
              <a:rPr lang="en-US" smtClean="0"/>
              <a:t> </a:t>
            </a:r>
            <a:endParaRPr lang="en-US" u="sng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latin typeface="Verdana" pitchFamily="34" charset="0"/>
                <a:ea typeface="Verdana" pitchFamily="34" charset="0"/>
                <a:cs typeface="Verdana" pitchFamily="34" charset="0"/>
              </a:rPr>
              <a:t>What is the synonym?</a:t>
            </a:r>
            <a:endParaRPr lang="en-US"/>
          </a:p>
        </p:txBody>
      </p:sp>
      <p:pic>
        <p:nvPicPr>
          <p:cNvPr id="5" name="Content Placeholder 4" descr="trust_builds_relationships.gif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1676400"/>
            <a:ext cx="4038600" cy="4419600"/>
          </a:xfrm>
        </p:spPr>
      </p:pic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514350" indent="-514350">
              <a:buAutoNum type="arabicPeriod" startAt="12"/>
            </a:pPr>
            <a:r>
              <a:rPr lang="en-US" sz="4000" smtClean="0">
                <a:latin typeface="Verdana" pitchFamily="34" charset="0"/>
                <a:ea typeface="Verdana" pitchFamily="34" charset="0"/>
                <a:cs typeface="Verdana" pitchFamily="34" charset="0"/>
              </a:rPr>
              <a:t>A synonym for </a:t>
            </a:r>
            <a:r>
              <a:rPr lang="en-US" sz="4000" u="sng" smtClean="0">
                <a:latin typeface="Verdana" pitchFamily="34" charset="0"/>
                <a:ea typeface="Verdana" pitchFamily="34" charset="0"/>
                <a:cs typeface="Verdana" pitchFamily="34" charset="0"/>
              </a:rPr>
              <a:t>rely on </a:t>
            </a:r>
            <a:r>
              <a:rPr lang="en-US" sz="4000" smtClean="0">
                <a:latin typeface="Verdana" pitchFamily="34" charset="0"/>
                <a:ea typeface="Verdana" pitchFamily="34" charset="0"/>
                <a:cs typeface="Verdana" pitchFamily="34" charset="0"/>
              </a:rPr>
              <a:t>is </a:t>
            </a:r>
          </a:p>
          <a:p>
            <a:pPr marL="514350" indent="-514350">
              <a:buNone/>
            </a:pPr>
            <a:endParaRPr lang="en-US" sz="400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514350" indent="-514350">
              <a:buNone/>
            </a:pPr>
            <a:r>
              <a:rPr lang="en-US" sz="4000" b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depend on</a:t>
            </a:r>
            <a:r>
              <a:rPr lang="en-US" sz="4000" smtClean="0">
                <a:latin typeface="Verdana" pitchFamily="34" charset="0"/>
                <a:ea typeface="Verdana" pitchFamily="34" charset="0"/>
                <a:cs typeface="Verdana" pitchFamily="34" charset="0"/>
              </a:rPr>
              <a:t>.</a:t>
            </a:r>
            <a:endParaRPr lang="en-US" sz="400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latin typeface="Verdana" pitchFamily="34" charset="0"/>
                <a:ea typeface="Verdana" pitchFamily="34" charset="0"/>
                <a:cs typeface="Verdana" pitchFamily="34" charset="0"/>
              </a:rPr>
              <a:t>What is the synonym?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4000" smtClean="0">
                <a:latin typeface="Verdana" pitchFamily="34" charset="0"/>
                <a:ea typeface="Verdana" pitchFamily="34" charset="0"/>
                <a:cs typeface="Verdana" pitchFamily="34" charset="0"/>
              </a:rPr>
              <a:t>13. A synonym for </a:t>
            </a:r>
            <a:r>
              <a:rPr lang="en-US" sz="4000" u="sng" smtClean="0">
                <a:latin typeface="Verdana" pitchFamily="34" charset="0"/>
                <a:ea typeface="Verdana" pitchFamily="34" charset="0"/>
                <a:cs typeface="Verdana" pitchFamily="34" charset="0"/>
              </a:rPr>
              <a:t>vital</a:t>
            </a:r>
            <a:r>
              <a:rPr lang="en-US" sz="4000" smtClean="0">
                <a:latin typeface="Verdana" pitchFamily="34" charset="0"/>
                <a:ea typeface="Verdana" pitchFamily="34" charset="0"/>
                <a:cs typeface="Verdana" pitchFamily="34" charset="0"/>
              </a:rPr>
              <a:t> is </a:t>
            </a:r>
          </a:p>
          <a:p>
            <a:pPr>
              <a:buNone/>
            </a:pPr>
            <a:endParaRPr lang="en-US" sz="400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None/>
            </a:pPr>
            <a:r>
              <a:rPr lang="en-US" sz="4000" b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crucial.</a:t>
            </a:r>
            <a:endParaRPr lang="en-US" sz="4000" b="1"/>
          </a:p>
        </p:txBody>
      </p:sp>
      <p:pic>
        <p:nvPicPr>
          <p:cNvPr id="5" name="Content Placeholder 4" descr="important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533400" y="1676400"/>
            <a:ext cx="3810000" cy="4572000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latin typeface="Verdana" pitchFamily="34" charset="0"/>
                <a:ea typeface="Verdana" pitchFamily="34" charset="0"/>
                <a:cs typeface="Verdana" pitchFamily="34" charset="0"/>
              </a:rPr>
              <a:t>What is the adjective?</a:t>
            </a:r>
            <a:endParaRPr lang="en-US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7" name="Content Placeholder 6" descr="main purpose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1600200"/>
            <a:ext cx="4038600" cy="4571999"/>
          </a:xfrm>
        </p:spPr>
      </p:pic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4400" smtClean="0">
                <a:latin typeface="Verdana" pitchFamily="34" charset="0"/>
                <a:ea typeface="Verdana" pitchFamily="34" charset="0"/>
                <a:cs typeface="Verdana" pitchFamily="34" charset="0"/>
              </a:rPr>
              <a:t>1. An adjective which means </a:t>
            </a:r>
            <a:r>
              <a:rPr lang="en-US" sz="4400" u="sng" smtClean="0">
                <a:latin typeface="Verdana" pitchFamily="34" charset="0"/>
                <a:ea typeface="Verdana" pitchFamily="34" charset="0"/>
                <a:cs typeface="Verdana" pitchFamily="34" charset="0"/>
              </a:rPr>
              <a:t>most important </a:t>
            </a:r>
            <a:r>
              <a:rPr lang="en-US" sz="4400" smtClean="0">
                <a:latin typeface="Verdana" pitchFamily="34" charset="0"/>
                <a:ea typeface="Verdana" pitchFamily="34" charset="0"/>
                <a:cs typeface="Verdana" pitchFamily="34" charset="0"/>
              </a:rPr>
              <a:t>is</a:t>
            </a:r>
          </a:p>
          <a:p>
            <a:pPr>
              <a:buNone/>
            </a:pPr>
            <a:r>
              <a:rPr lang="en-US" sz="4400">
                <a:latin typeface="Verdana" pitchFamily="34" charset="0"/>
                <a:ea typeface="Verdana" pitchFamily="34" charset="0"/>
                <a:cs typeface="Verdana" pitchFamily="34" charset="0"/>
              </a:rPr>
              <a:t>p</a:t>
            </a:r>
            <a:r>
              <a:rPr lang="en-US" sz="4400" smtClean="0">
                <a:latin typeface="Verdana" pitchFamily="34" charset="0"/>
                <a:ea typeface="Verdana" pitchFamily="34" charset="0"/>
                <a:cs typeface="Verdana" pitchFamily="34" charset="0"/>
              </a:rPr>
              <a:t>rimary. </a:t>
            </a:r>
            <a:endParaRPr lang="en-US" sz="440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mtClean="0">
                <a:latin typeface="Verdana" pitchFamily="34" charset="0"/>
                <a:ea typeface="Verdana" pitchFamily="34" charset="0"/>
                <a:cs typeface="Verdana" pitchFamily="34" charset="0"/>
              </a:rPr>
              <a:t>What is the verb?</a:t>
            </a:r>
            <a:endParaRPr lang="en-US"/>
          </a:p>
        </p:txBody>
      </p:sp>
      <p:pic>
        <p:nvPicPr>
          <p:cNvPr id="5" name="Content Placeholder 4" descr="expand.bmp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609600" y="1676400"/>
            <a:ext cx="3809999" cy="4419599"/>
          </a:xfrm>
        </p:spPr>
      </p:pic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3600" smtClean="0">
                <a:latin typeface="Verdana" pitchFamily="34" charset="0"/>
                <a:ea typeface="Verdana" pitchFamily="34" charset="0"/>
                <a:cs typeface="Verdana" pitchFamily="34" charset="0"/>
              </a:rPr>
              <a:t>2. To become larger in size, number or amount is to </a:t>
            </a:r>
          </a:p>
          <a:p>
            <a:pPr>
              <a:buNone/>
            </a:pPr>
            <a:endParaRPr lang="en-US" sz="3600" b="1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None/>
            </a:pPr>
            <a:r>
              <a:rPr lang="en-US" sz="3600" b="1">
                <a:latin typeface="Verdana" pitchFamily="34" charset="0"/>
                <a:ea typeface="Verdana" pitchFamily="34" charset="0"/>
                <a:cs typeface="Verdana" pitchFamily="34" charset="0"/>
              </a:rPr>
              <a:t>e</a:t>
            </a:r>
            <a:r>
              <a:rPr lang="en-US" sz="3600" b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xpand.</a:t>
            </a:r>
            <a:endParaRPr lang="en-US" sz="3600" b="1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What is the verb?</a:t>
            </a:r>
            <a:endParaRPr lang="en-US"/>
          </a:p>
        </p:txBody>
      </p:sp>
      <p:pic>
        <p:nvPicPr>
          <p:cNvPr id="5" name="Content Placeholder 4" descr="eliminate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304800" y="1600200"/>
            <a:ext cx="4038599" cy="4419600"/>
          </a:xfrm>
        </p:spPr>
      </p:pic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None/>
            </a:pPr>
            <a:r>
              <a:rPr lang="en-US" sz="3600" smtClean="0">
                <a:latin typeface="Verdana" pitchFamily="34" charset="0"/>
                <a:ea typeface="Verdana" pitchFamily="34" charset="0"/>
                <a:cs typeface="Verdana" pitchFamily="34" charset="0"/>
              </a:rPr>
              <a:t>3. To completely </a:t>
            </a:r>
            <a:r>
              <a:rPr lang="en-US" sz="3600" u="sng" smtClean="0">
                <a:latin typeface="Verdana" pitchFamily="34" charset="0"/>
                <a:ea typeface="Verdana" pitchFamily="34" charset="0"/>
                <a:cs typeface="Verdana" pitchFamily="34" charset="0"/>
              </a:rPr>
              <a:t>get rid of </a:t>
            </a:r>
            <a:r>
              <a:rPr lang="en-US" sz="3600" smtClean="0">
                <a:latin typeface="Verdana" pitchFamily="34" charset="0"/>
                <a:ea typeface="Verdana" pitchFamily="34" charset="0"/>
                <a:cs typeface="Verdana" pitchFamily="34" charset="0"/>
              </a:rPr>
              <a:t>something that you do not want is to </a:t>
            </a:r>
          </a:p>
          <a:p>
            <a:pPr>
              <a:buNone/>
            </a:pPr>
            <a:endParaRPr lang="en-US" sz="360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None/>
            </a:pPr>
            <a:r>
              <a:rPr lang="en-US" sz="3600" b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eliminate it. </a:t>
            </a:r>
            <a:endParaRPr lang="en-US" sz="3600" b="1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latin typeface="Verdana" pitchFamily="34" charset="0"/>
                <a:ea typeface="Verdana" pitchFamily="34" charset="0"/>
                <a:cs typeface="Verdana" pitchFamily="34" charset="0"/>
              </a:rPr>
              <a:t>What is the verb?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Autofit/>
          </a:bodyPr>
          <a:lstStyle/>
          <a:p>
            <a:pPr>
              <a:buNone/>
            </a:pPr>
            <a:r>
              <a:rPr lang="en-US" sz="3600" smtClean="0">
                <a:latin typeface="Verdana" pitchFamily="34" charset="0"/>
                <a:ea typeface="Verdana" pitchFamily="34" charset="0"/>
                <a:cs typeface="Verdana" pitchFamily="34" charset="0"/>
              </a:rPr>
              <a:t>4. To trust somebody or something to do something is to </a:t>
            </a:r>
          </a:p>
          <a:p>
            <a:pPr>
              <a:buNone/>
            </a:pPr>
            <a:r>
              <a:rPr lang="en-US" sz="3600" b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rely on  </a:t>
            </a:r>
            <a:r>
              <a:rPr lang="en-US" sz="3600" smtClean="0">
                <a:latin typeface="Verdana" pitchFamily="34" charset="0"/>
                <a:ea typeface="Verdana" pitchFamily="34" charset="0"/>
                <a:cs typeface="Verdana" pitchFamily="34" charset="0"/>
              </a:rPr>
              <a:t>her, him or it.</a:t>
            </a:r>
            <a:endParaRPr lang="en-US" sz="360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7" name="Content Placeholder 6" descr="trust_builds_relationships.gif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1828800"/>
            <a:ext cx="4038600" cy="4419600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latin typeface="Verdana" pitchFamily="34" charset="0"/>
                <a:ea typeface="Verdana" pitchFamily="34" charset="0"/>
                <a:cs typeface="Verdana" pitchFamily="34" charset="0"/>
              </a:rPr>
              <a:t>What is the synonym?</a:t>
            </a:r>
            <a:endParaRPr lang="en-US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5" name="Content Placeholder 4" descr="perform.bmp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1295400"/>
            <a:ext cx="4038600" cy="5029199"/>
          </a:xfrm>
        </p:spPr>
      </p:pic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4400" y="1676400"/>
            <a:ext cx="40386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4000" smtClean="0">
                <a:latin typeface="Verdana" pitchFamily="34" charset="0"/>
                <a:ea typeface="Verdana" pitchFamily="34" charset="0"/>
                <a:cs typeface="Verdana" pitchFamily="34" charset="0"/>
              </a:rPr>
              <a:t>5. A synonym for </a:t>
            </a:r>
            <a:r>
              <a:rPr lang="en-US" sz="4000" u="sng" smtClean="0">
                <a:latin typeface="Verdana" pitchFamily="34" charset="0"/>
                <a:ea typeface="Verdana" pitchFamily="34" charset="0"/>
                <a:cs typeface="Verdana" pitchFamily="34" charset="0"/>
              </a:rPr>
              <a:t>do</a:t>
            </a:r>
            <a:r>
              <a:rPr lang="en-US" sz="4000" smtClean="0">
                <a:latin typeface="Verdana" pitchFamily="34" charset="0"/>
                <a:ea typeface="Verdana" pitchFamily="34" charset="0"/>
                <a:cs typeface="Verdana" pitchFamily="34" charset="0"/>
              </a:rPr>
              <a:t> is</a:t>
            </a:r>
          </a:p>
          <a:p>
            <a:pPr>
              <a:buNone/>
            </a:pPr>
            <a:endParaRPr lang="en-US" sz="4000" u="sng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None/>
            </a:pPr>
            <a:r>
              <a:rPr lang="en-US" sz="4000" b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perform.</a:t>
            </a:r>
            <a:endParaRPr lang="en-US" sz="4000" b="1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mtClean="0">
                <a:latin typeface="Verdana" pitchFamily="34" charset="0"/>
                <a:ea typeface="Verdana" pitchFamily="34" charset="0"/>
                <a:cs typeface="Verdana" pitchFamily="34" charset="0"/>
              </a:rPr>
              <a:t>What is the verb?</a:t>
            </a:r>
            <a:endParaRPr lang="en-US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5" name="Content Placeholder 4" descr="interact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809625" y="1676400"/>
            <a:ext cx="3333750" cy="4419599"/>
          </a:xfrm>
        </p:spPr>
      </p:pic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Autofit/>
          </a:bodyPr>
          <a:lstStyle/>
          <a:p>
            <a:pPr>
              <a:buNone/>
            </a:pPr>
            <a:r>
              <a:rPr lang="en-US" sz="4000" smtClean="0">
                <a:latin typeface="Verdana" pitchFamily="34" charset="0"/>
                <a:ea typeface="Verdana" pitchFamily="34" charset="0"/>
                <a:cs typeface="Verdana" pitchFamily="34" charset="0"/>
              </a:rPr>
              <a:t>6. To talk or work with other people is to</a:t>
            </a:r>
          </a:p>
          <a:p>
            <a:pPr>
              <a:buNone/>
            </a:pPr>
            <a:endParaRPr lang="en-US" sz="400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None/>
            </a:pPr>
            <a:r>
              <a:rPr lang="en-US" sz="4000" b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interact</a:t>
            </a:r>
            <a:r>
              <a:rPr lang="en-US" sz="4000" smtClean="0">
                <a:latin typeface="Verdana" pitchFamily="34" charset="0"/>
                <a:ea typeface="Verdana" pitchFamily="34" charset="0"/>
                <a:cs typeface="Verdana" pitchFamily="34" charset="0"/>
              </a:rPr>
              <a:t> with them.</a:t>
            </a:r>
            <a:endParaRPr lang="en-US" sz="400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What is the adjective?</a:t>
            </a:r>
            <a:endParaRPr lang="en-US"/>
          </a:p>
        </p:txBody>
      </p:sp>
      <p:pic>
        <p:nvPicPr>
          <p:cNvPr id="5" name="Content Placeholder 4" descr="Vector-Labyrinth_small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609600" y="1600200"/>
            <a:ext cx="4038600" cy="4476750"/>
          </a:xfrm>
        </p:spPr>
      </p:pic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Autofit/>
          </a:bodyPr>
          <a:lstStyle/>
          <a:p>
            <a:pPr>
              <a:buNone/>
            </a:pPr>
            <a:r>
              <a:rPr lang="en-US" sz="3200" smtClean="0">
                <a:latin typeface="Verdana" pitchFamily="34" charset="0"/>
                <a:ea typeface="Verdana" pitchFamily="34" charset="0"/>
                <a:cs typeface="Verdana" pitchFamily="34" charset="0"/>
              </a:rPr>
              <a:t>7. An adjective which means having many different parts and being difficult to understand is </a:t>
            </a:r>
          </a:p>
          <a:p>
            <a:pPr>
              <a:buNone/>
            </a:pPr>
            <a:r>
              <a:rPr lang="en-US" sz="3200" b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complex.</a:t>
            </a:r>
            <a:endParaRPr lang="en-US" sz="3200" b="1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latin typeface="Verdana" pitchFamily="34" charset="0"/>
                <a:ea typeface="Verdana" pitchFamily="34" charset="0"/>
                <a:cs typeface="Verdana" pitchFamily="34" charset="0"/>
              </a:rPr>
              <a:t>What is the synonym?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4000" smtClean="0">
                <a:latin typeface="Verdana" pitchFamily="34" charset="0"/>
                <a:ea typeface="Verdana" pitchFamily="34" charset="0"/>
                <a:cs typeface="Verdana" pitchFamily="34" charset="0"/>
              </a:rPr>
              <a:t>8. A synonym for </a:t>
            </a:r>
            <a:r>
              <a:rPr lang="en-US" sz="4000" u="sng" smtClean="0">
                <a:latin typeface="Verdana" pitchFamily="34" charset="0"/>
                <a:ea typeface="Verdana" pitchFamily="34" charset="0"/>
                <a:cs typeface="Verdana" pitchFamily="34" charset="0"/>
              </a:rPr>
              <a:t>complex</a:t>
            </a:r>
            <a:r>
              <a:rPr lang="en-US" sz="4000" smtClean="0">
                <a:latin typeface="Verdana" pitchFamily="34" charset="0"/>
                <a:ea typeface="Verdana" pitchFamily="34" charset="0"/>
                <a:cs typeface="Verdana" pitchFamily="34" charset="0"/>
              </a:rPr>
              <a:t> is </a:t>
            </a:r>
          </a:p>
          <a:p>
            <a:pPr>
              <a:buNone/>
            </a:pPr>
            <a:endParaRPr lang="en-US" sz="400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None/>
            </a:pPr>
            <a:endParaRPr lang="en-US" sz="400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None/>
            </a:pPr>
            <a:r>
              <a:rPr lang="en-US" sz="4000" b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complicated.</a:t>
            </a:r>
            <a:endParaRPr lang="en-US" sz="4000" b="1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5" name="Content Placeholder 4" descr="Vector-Labyrinth_small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1600200"/>
            <a:ext cx="4038600" cy="4495800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B779CB231E97F48A32CA2935A1B4F45" ma:contentTypeVersion="0" ma:contentTypeDescription="Create a new document." ma:contentTypeScope="" ma:versionID="89c5ff0ed537fd95f3a6d6c0a5bd0b97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4825D86D-9EF8-44EF-8911-5049694D0C1D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8E68231F-5B17-402F-AED2-50F58FA3B2B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A61860D3-6EC6-405C-86B6-8807FB2E6D3E}">
  <ds:schemaRefs>
    <ds:schemaRef ds:uri="http://schemas.microsoft.com/office/infopath/2007/PartnerControls"/>
    <ds:schemaRef ds:uri="http://purl.org/dc/dcmitype/"/>
    <ds:schemaRef ds:uri="http://schemas.microsoft.com/office/2006/documentManagement/types"/>
    <ds:schemaRef ds:uri="http://purl.org/dc/elements/1.1/"/>
    <ds:schemaRef ds:uri="http://www.w3.org/XML/1998/namespace"/>
    <ds:schemaRef ds:uri="http://purl.org/dc/terms/"/>
    <ds:schemaRef ds:uri="http://schemas.microsoft.com/office/2006/metadata/properties"/>
    <ds:schemaRef ds:uri="http://schemas.openxmlformats.org/package/2006/metadata/core-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184</TotalTime>
  <Words>236</Words>
  <Application>Microsoft Office PowerPoint</Application>
  <PresentationFormat>On-screen Show (4:3)</PresentationFormat>
  <Paragraphs>53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Office Theme</vt:lpstr>
      <vt:lpstr>Academic Wordlist 4</vt:lpstr>
      <vt:lpstr>What is the adjective?</vt:lpstr>
      <vt:lpstr>What is the verb?</vt:lpstr>
      <vt:lpstr>What is the verb?</vt:lpstr>
      <vt:lpstr>What is the verb?</vt:lpstr>
      <vt:lpstr>What is the synonym?</vt:lpstr>
      <vt:lpstr>What is the verb?</vt:lpstr>
      <vt:lpstr>What is the adjective?</vt:lpstr>
      <vt:lpstr>What is the synonym?</vt:lpstr>
      <vt:lpstr>What is the antonym?</vt:lpstr>
      <vt:lpstr>What is the verb?</vt:lpstr>
      <vt:lpstr>What is the adjective?</vt:lpstr>
      <vt:lpstr>What is the synonym?</vt:lpstr>
      <vt:lpstr>What is the synonym?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Academic Wordlist 4</dc:title>
  <dc:creator>its</dc:creator>
  <cp:lastModifiedBy>RKWC</cp:lastModifiedBy>
  <cp:revision>19</cp:revision>
  <dcterms:created xsi:type="dcterms:W3CDTF">2011-12-07T13:21:21Z</dcterms:created>
  <dcterms:modified xsi:type="dcterms:W3CDTF">2012-12-05T03:09:06Z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0x0101005B779CB231E97F48A32CA2935A1B4F45</vt:lpwstr>
  </property>
</Properties>
</file>